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gJ32rrDutCum+yvzeEflUWBTm7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01FE8B-020A-48A6-BADE-87BFB35FBE41}">
  <a:tblStyle styleId="{BB01FE8B-020A-48A6-BADE-87BFB35FBE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8d20625f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038d20625f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38d20625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38d20625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38d2062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038d2062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7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3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3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39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9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9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0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0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4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1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41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41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1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41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4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2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2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42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4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3"/>
          <p:cNvSpPr txBox="1"/>
          <p:nvPr>
            <p:ph idx="1" type="body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4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4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" name="Google Shape;22;p29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3" name="Google Shape;23;p29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4" name="Google Shape;24;p29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5" name="Google Shape;25;p2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3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3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" name="Google Shape;54;p34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5" name="Google Shape;55;p3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61" name="Google Shape;61;p35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6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hyperlink" Target="https://arxiv.org/pdf/2102.08054.pdf" TargetMode="External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hyperlink" Target="https://wandb.ai/teamequality/alzeimers_simclr?workspace=user-abais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52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hyperlink" Target="https://www.mayoclinichealthsystem.org/hometown-health/speaking-of-health/memory-loss" TargetMode="External"/><Relationship Id="rId5" Type="http://schemas.openxmlformats.org/officeDocument/2006/relationships/hyperlink" Target="https://www.fiercehealthcare.com/finance/alzheimers-association-healthcare-costs-savings-early-detection#:~:text=Finance-,Alzheimer's%20Association%20Report%3A%20Early%20diagnosis%20of%20the%20disease%20could%20save,T%20or%20more%20in%20costs&amp;text=The%20growing%20number%20of%20Americans,caregivers%2C%20and%20the%20healthcare%20system.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9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Relationship Id="rId4" Type="http://schemas.openxmlformats.org/officeDocument/2006/relationships/image" Target="../media/image7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nsole.cloud.google.com/appengine?authuser=1&amp;project=alzheimers-331518&amp;supportedpurview=project&amp;serviceId=default" TargetMode="External"/><Relationship Id="rId4" Type="http://schemas.openxmlformats.org/officeDocument/2006/relationships/hyperlink" Target="https://alzheimers-331518.uc.r.appspot.com/" TargetMode="External"/><Relationship Id="rId5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70.jpg"/><Relationship Id="rId5" Type="http://schemas.openxmlformats.org/officeDocument/2006/relationships/hyperlink" Target="https://www.alzheimersresearchuk.org/blog/prime-minister-supports-revolutionary-early-diagnosis-effor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18.jpg"/><Relationship Id="rId6" Type="http://schemas.openxmlformats.org/officeDocument/2006/relationships/hyperlink" Target="https://multiplesclerosisnewstoday.com/2018/08/08/number-location-size-lesions-mri-can-predict-progression-multiple-sclerosis/" TargetMode="External"/><Relationship Id="rId7" Type="http://schemas.openxmlformats.org/officeDocument/2006/relationships/hyperlink" Target="https://www.thelancet.com/journals/eclinm/article/PIIS2589-5370(20)30327-8/fulltex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hyperlink" Target="https://amitness.com/2020/03/illustrated-simcl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hyperlink" Target="https://link.springer.com/chapter/10.1007/978-3-030-66096-3_2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www.kaggle.com/tourist55/alzheimers-dataset-4-class-of-images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console.cloud.google.com/storage/browser/simclr-checkpoints/simclrv2/finetuned_100pct;tab=objects?prefix=&amp;forceOnObjectsSortingFiltering=fals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/>
          <p:nvPr/>
        </p:nvSpPr>
        <p:spPr>
          <a:xfrm>
            <a:off x="658761" y="4174714"/>
            <a:ext cx="10874477" cy="16223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CMPE 297 - PROJECT PRESENTATION</a:t>
            </a:r>
            <a:endParaRPr b="1" i="0" sz="2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ABHISHEK BAIS, HALEY FENG, PRINCY JOY, SHANNON PHU GRADUATE STUDENTS, SOFTWARE ENGINEERING, SJSU </a:t>
            </a:r>
            <a:endParaRPr sz="2700"/>
          </a:p>
        </p:txBody>
      </p:sp>
      <p:pic>
        <p:nvPicPr>
          <p:cNvPr id="133" name="Google Shape;13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8084" y="1495425"/>
            <a:ext cx="9727553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/>
          <p:nvPr>
            <p:ph type="title"/>
          </p:nvPr>
        </p:nvSpPr>
        <p:spPr>
          <a:xfrm>
            <a:off x="1533286" y="4987001"/>
            <a:ext cx="8676222" cy="11728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/>
              <a:t>RESULTS – SIMCLR RESNET 50 WITH NON-LINEAR PROJECT HEAD</a:t>
            </a:r>
            <a:endParaRPr/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5701" y="427700"/>
            <a:ext cx="3923257" cy="38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/>
          <p:cNvSpPr txBox="1"/>
          <p:nvPr/>
        </p:nvSpPr>
        <p:spPr>
          <a:xfrm>
            <a:off x="1757890" y="4409500"/>
            <a:ext cx="867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Weights and Bias Directory: Used to run experiments, save/ restore models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6" name="Google Shape;21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385" y="427700"/>
            <a:ext cx="3744003" cy="387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641" y="427706"/>
            <a:ext cx="3376425" cy="3874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/>
          <p:nvPr>
            <p:ph type="title"/>
          </p:nvPr>
        </p:nvSpPr>
        <p:spPr>
          <a:xfrm>
            <a:off x="1375940" y="4775851"/>
            <a:ext cx="94401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/>
              <a:t>RESULTS – PRETRAINED SIMCLR WITH SIMCLRV2 ON ALZHEIMER IMAGES</a:t>
            </a:r>
            <a:endParaRPr/>
          </a:p>
        </p:txBody>
      </p:sp>
      <p:pic>
        <p:nvPicPr>
          <p:cNvPr id="223" name="Google Shape;22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775" y="520513"/>
            <a:ext cx="3653302" cy="437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1100" y="520513"/>
            <a:ext cx="4099530" cy="437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/>
          <p:nvPr>
            <p:ph type="title"/>
          </p:nvPr>
        </p:nvSpPr>
        <p:spPr>
          <a:xfrm>
            <a:off x="1116311" y="5008700"/>
            <a:ext cx="99594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/>
              <a:t>RESULTS – PRETRAINED SIMCLR WITH SIMCLRV2 KNOWLEDGE DISTILLATION ON ALZHEIMER IMAGES</a:t>
            </a:r>
            <a:endParaRPr/>
          </a:p>
        </p:txBody>
      </p:sp>
      <p:pic>
        <p:nvPicPr>
          <p:cNvPr id="230" name="Google Shape;230;p11"/>
          <p:cNvPicPr preferRelativeResize="0"/>
          <p:nvPr/>
        </p:nvPicPr>
        <p:blipFill rotWithShape="1">
          <a:blip r:embed="rId4">
            <a:alphaModFix/>
          </a:blip>
          <a:srcRect b="5616" l="0" r="0" t="141"/>
          <a:stretch/>
        </p:blipFill>
        <p:spPr>
          <a:xfrm>
            <a:off x="1705275" y="515825"/>
            <a:ext cx="3980700" cy="4399200"/>
          </a:xfrm>
          <a:prstGeom prst="roundRect">
            <a:avLst>
              <a:gd fmla="val 3517" name="adj"/>
            </a:avLst>
          </a:prstGeom>
          <a:noFill/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100" y="515825"/>
            <a:ext cx="4126525" cy="43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38d20625f_0_31"/>
          <p:cNvSpPr/>
          <p:nvPr/>
        </p:nvSpPr>
        <p:spPr>
          <a:xfrm>
            <a:off x="471013" y="411825"/>
            <a:ext cx="11297400" cy="46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038d20625f_0_31"/>
          <p:cNvSpPr txBox="1"/>
          <p:nvPr>
            <p:ph type="title"/>
          </p:nvPr>
        </p:nvSpPr>
        <p:spPr>
          <a:xfrm>
            <a:off x="1280086" y="4914900"/>
            <a:ext cx="99594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/>
              <a:t>METHODOLOGY COMPARISON</a:t>
            </a:r>
            <a:r>
              <a:rPr b="1" lang="en-US"/>
              <a:t>S</a:t>
            </a:r>
            <a:endParaRPr/>
          </a:p>
        </p:txBody>
      </p:sp>
      <p:pic>
        <p:nvPicPr>
          <p:cNvPr id="238" name="Google Shape;238;g1038d20625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63" y="1070725"/>
            <a:ext cx="3505325" cy="18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038d20625f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63" y="3101545"/>
            <a:ext cx="3505325" cy="189185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038d20625f_0_31"/>
          <p:cNvSpPr txBox="1"/>
          <p:nvPr/>
        </p:nvSpPr>
        <p:spPr>
          <a:xfrm>
            <a:off x="1688983" y="531550"/>
            <a:ext cx="14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SIMCLR V1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g1038d20625f_0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3338" y="1070713"/>
            <a:ext cx="3505325" cy="189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038d20625f_0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67050" y="3101547"/>
            <a:ext cx="3505325" cy="189185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038d20625f_0_31"/>
          <p:cNvSpPr txBox="1"/>
          <p:nvPr/>
        </p:nvSpPr>
        <p:spPr>
          <a:xfrm>
            <a:off x="4335473" y="423850"/>
            <a:ext cx="35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SIMCLR V2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(Fine-tuned</a:t>
            </a: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 On Alzheimer)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4" name="Google Shape;244;g1038d20625f_0_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44025" y="3101550"/>
            <a:ext cx="3505300" cy="18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038d20625f_0_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44027" y="1070725"/>
            <a:ext cx="3505308" cy="18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038d20625f_0_31"/>
          <p:cNvSpPr txBox="1"/>
          <p:nvPr/>
        </p:nvSpPr>
        <p:spPr>
          <a:xfrm>
            <a:off x="8012423" y="423850"/>
            <a:ext cx="35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SIMCLR V2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(Distillation to Student)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038d20625f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2213" y="397325"/>
            <a:ext cx="9267574" cy="477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038d20625f_0_15"/>
          <p:cNvSpPr txBox="1"/>
          <p:nvPr/>
        </p:nvSpPr>
        <p:spPr>
          <a:xfrm>
            <a:off x="902550" y="5426275"/>
            <a:ext cx="103869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HYPERPARAMETER TUNING COMPARISON ON</a:t>
            </a: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SIMCLR RESNET 50 WITH NON-LINEAR PROJECT HEAD</a:t>
            </a:r>
            <a:endParaRPr/>
          </a:p>
        </p:txBody>
      </p:sp>
      <p:pic>
        <p:nvPicPr>
          <p:cNvPr id="253" name="Google Shape;253;g1038d20625f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125" y="321450"/>
            <a:ext cx="9591752" cy="49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152" y="1051100"/>
            <a:ext cx="1889750" cy="186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1170" y="1306813"/>
            <a:ext cx="3446830" cy="12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 txBox="1"/>
          <p:nvPr>
            <p:ph type="title"/>
          </p:nvPr>
        </p:nvSpPr>
        <p:spPr>
          <a:xfrm>
            <a:off x="1338715" y="5124449"/>
            <a:ext cx="9440034" cy="8144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/>
              <a:t>RESULTS – PREDICTION ON SAMPLE IMAGES</a:t>
            </a:r>
            <a:endParaRPr/>
          </a:p>
        </p:txBody>
      </p:sp>
      <p:sp>
        <p:nvSpPr>
          <p:cNvPr id="261" name="Google Shape;261;p12"/>
          <p:cNvSpPr txBox="1"/>
          <p:nvPr/>
        </p:nvSpPr>
        <p:spPr>
          <a:xfrm>
            <a:off x="1248175" y="3085774"/>
            <a:ext cx="188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 1</a:t>
            </a:r>
            <a:endParaRPr/>
          </a:p>
        </p:txBody>
      </p:sp>
      <p:sp>
        <p:nvSpPr>
          <p:cNvPr id="262" name="Google Shape;262;p12"/>
          <p:cNvSpPr txBox="1"/>
          <p:nvPr/>
        </p:nvSpPr>
        <p:spPr>
          <a:xfrm>
            <a:off x="4885563" y="3085780"/>
            <a:ext cx="188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 2</a:t>
            </a:r>
            <a:endParaRPr/>
          </a:p>
        </p:txBody>
      </p:sp>
      <p:sp>
        <p:nvSpPr>
          <p:cNvPr id="263" name="Google Shape;263;p12"/>
          <p:cNvSpPr txBox="1"/>
          <p:nvPr/>
        </p:nvSpPr>
        <p:spPr>
          <a:xfrm>
            <a:off x="8719705" y="3052837"/>
            <a:ext cx="188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 3</a:t>
            </a:r>
            <a:endParaRPr/>
          </a:p>
        </p:txBody>
      </p:sp>
      <p:sp>
        <p:nvSpPr>
          <p:cNvPr id="264" name="Google Shape;264;p12"/>
          <p:cNvSpPr txBox="1"/>
          <p:nvPr/>
        </p:nvSpPr>
        <p:spPr>
          <a:xfrm>
            <a:off x="914400" y="3620592"/>
            <a:ext cx="299574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SIMCLR RESNET50 ON 1% IMAGENET, FINE TUNE ON ALZHEIMER’S IMAGES </a:t>
            </a:r>
            <a:endParaRPr/>
          </a:p>
        </p:txBody>
      </p:sp>
      <p:sp>
        <p:nvSpPr>
          <p:cNvPr id="265" name="Google Shape;265;p12"/>
          <p:cNvSpPr txBox="1"/>
          <p:nvPr/>
        </p:nvSpPr>
        <p:spPr>
          <a:xfrm>
            <a:off x="4113384" y="3661243"/>
            <a:ext cx="34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PRE-TRAINED SIMCLR ON 100% IMAGENET, FINE TUNE ON ALZHEIMER’S IMAGES</a:t>
            </a:r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7947544" y="3522606"/>
            <a:ext cx="343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PRE-TRAINED SIMCLR ON 100% IMAGENET, PERFORM KNOWLEDGE DISTILLATION USING ALZHEIMER’S IMAGES</a:t>
            </a:r>
            <a:endParaRPr/>
          </a:p>
        </p:txBody>
      </p:sp>
      <p:pic>
        <p:nvPicPr>
          <p:cNvPr id="267" name="Google Shape;2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425" y="1127238"/>
            <a:ext cx="2359470" cy="17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 txBox="1"/>
          <p:nvPr/>
        </p:nvSpPr>
        <p:spPr>
          <a:xfrm>
            <a:off x="988630" y="4363271"/>
            <a:ext cx="10200986" cy="1066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MLOPS</a:t>
            </a:r>
            <a:r>
              <a:rPr b="1" lang="en-US" sz="48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TFX &amp; KUBEFLOW</a:t>
            </a:r>
            <a:endParaRPr/>
          </a:p>
        </p:txBody>
      </p:sp>
      <p:sp>
        <p:nvSpPr>
          <p:cNvPr id="273" name="Google Shape;273;p13"/>
          <p:cNvSpPr/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TensorFlow Extended (TFX) | ML Production Pipelines" id="274" name="Google Shape;2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" y="751650"/>
            <a:ext cx="5213604" cy="29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375" y="1495324"/>
            <a:ext cx="5968973" cy="20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/>
        </p:nvSpPr>
        <p:spPr>
          <a:xfrm>
            <a:off x="9194800" y="1700950"/>
            <a:ext cx="16560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KUBERNETES CLUSTER</a:t>
            </a:r>
            <a:endParaRPr/>
          </a:p>
        </p:txBody>
      </p:sp>
      <p:sp>
        <p:nvSpPr>
          <p:cNvPr id="281" name="Google Shape;281;p14"/>
          <p:cNvSpPr txBox="1"/>
          <p:nvPr/>
        </p:nvSpPr>
        <p:spPr>
          <a:xfrm>
            <a:off x="9194800" y="4140373"/>
            <a:ext cx="16560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AI PLATFORM NOTEBOOK</a:t>
            </a:r>
            <a:endParaRPr/>
          </a:p>
        </p:txBody>
      </p:sp>
      <p:sp>
        <p:nvSpPr>
          <p:cNvPr id="282" name="Google Shape;282;p14"/>
          <p:cNvSpPr txBox="1"/>
          <p:nvPr/>
        </p:nvSpPr>
        <p:spPr>
          <a:xfrm>
            <a:off x="2819400" y="6036806"/>
            <a:ext cx="44862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KUBEFLOW SETUP</a:t>
            </a:r>
            <a:endParaRPr/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43034" l="2945" r="26253" t="11969"/>
          <a:stretch/>
        </p:blipFill>
        <p:spPr>
          <a:xfrm>
            <a:off x="373625" y="208425"/>
            <a:ext cx="8577377" cy="30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 b="36185" l="2937" r="25244" t="12677"/>
          <a:stretch/>
        </p:blipFill>
        <p:spPr>
          <a:xfrm>
            <a:off x="389150" y="2529650"/>
            <a:ext cx="8577377" cy="35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/>
        </p:nvSpPr>
        <p:spPr>
          <a:xfrm>
            <a:off x="3146153" y="5809574"/>
            <a:ext cx="4944382" cy="7016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KUBEFLOW PIPELINE</a:t>
            </a:r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904240" y="2658070"/>
            <a:ext cx="356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KUBEFLOW JOB PENDING</a:t>
            </a:r>
            <a:endParaRPr/>
          </a:p>
        </p:txBody>
      </p:sp>
      <p:sp>
        <p:nvSpPr>
          <p:cNvPr id="291" name="Google Shape;291;p15"/>
          <p:cNvSpPr txBox="1"/>
          <p:nvPr/>
        </p:nvSpPr>
        <p:spPr>
          <a:xfrm>
            <a:off x="904240" y="5502870"/>
            <a:ext cx="3566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KUBEFLOW JOB SUCCEEDED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7609840" y="5539540"/>
            <a:ext cx="3566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KUBEFLOW PIPELINE GRAPH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36467" l="13573" r="16637" t="14529"/>
          <a:stretch/>
        </p:blipFill>
        <p:spPr>
          <a:xfrm>
            <a:off x="275325" y="250075"/>
            <a:ext cx="5967227" cy="238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4">
            <a:alphaModFix/>
          </a:blip>
          <a:srcRect b="35467" l="14005" r="10328" t="14815"/>
          <a:stretch/>
        </p:blipFill>
        <p:spPr>
          <a:xfrm>
            <a:off x="275325" y="3166100"/>
            <a:ext cx="5967227" cy="22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5">
            <a:alphaModFix/>
          </a:blip>
          <a:srcRect b="9252" l="13680" r="52372" t="14533"/>
          <a:stretch/>
        </p:blipFill>
        <p:spPr>
          <a:xfrm>
            <a:off x="7004525" y="250075"/>
            <a:ext cx="4054252" cy="516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/>
        </p:nvSpPr>
        <p:spPr>
          <a:xfrm>
            <a:off x="1504155" y="5069857"/>
            <a:ext cx="3259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STATISTICS GEN ZOOMED IN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8001090" y="5069857"/>
            <a:ext cx="31342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SCHEMA GEN ZOOMED IN</a:t>
            </a:r>
            <a:endParaRPr/>
          </a:p>
        </p:txBody>
      </p:sp>
      <p:sp>
        <p:nvSpPr>
          <p:cNvPr id="302" name="Google Shape;302;p16"/>
          <p:cNvSpPr txBox="1"/>
          <p:nvPr/>
        </p:nvSpPr>
        <p:spPr>
          <a:xfrm>
            <a:off x="1695326" y="5565668"/>
            <a:ext cx="9440034" cy="7016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FEW KUBEFLOW PIPELINE STAGES ZOOMED IN</a:t>
            </a:r>
            <a:endParaRPr/>
          </a:p>
        </p:txBody>
      </p:sp>
      <p:pic>
        <p:nvPicPr>
          <p:cNvPr id="303" name="Google Shape;303;p16"/>
          <p:cNvPicPr preferRelativeResize="0"/>
          <p:nvPr/>
        </p:nvPicPr>
        <p:blipFill rotWithShape="1">
          <a:blip r:embed="rId3">
            <a:alphaModFix/>
          </a:blip>
          <a:srcRect b="9397" l="17281" r="7581" t="20940"/>
          <a:stretch/>
        </p:blipFill>
        <p:spPr>
          <a:xfrm>
            <a:off x="196475" y="1324400"/>
            <a:ext cx="6261002" cy="333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 rotWithShape="1">
          <a:blip r:embed="rId4">
            <a:alphaModFix/>
          </a:blip>
          <a:srcRect b="8970" l="23089" r="29720" t="26212"/>
          <a:stretch/>
        </p:blipFill>
        <p:spPr>
          <a:xfrm>
            <a:off x="6408625" y="624850"/>
            <a:ext cx="5635748" cy="444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>
            <p:ph type="title"/>
          </p:nvPr>
        </p:nvSpPr>
        <p:spPr>
          <a:xfrm>
            <a:off x="1073737" y="528866"/>
            <a:ext cx="9905998" cy="820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 sz="3600"/>
              <a:t>ALZHEIMER’S</a:t>
            </a:r>
            <a:endParaRPr/>
          </a:p>
        </p:txBody>
      </p:sp>
      <p:sp>
        <p:nvSpPr>
          <p:cNvPr id="139" name="Google Shape;139;p2"/>
          <p:cNvSpPr txBox="1"/>
          <p:nvPr>
            <p:ph idx="1" type="body"/>
          </p:nvPr>
        </p:nvSpPr>
        <p:spPr>
          <a:xfrm>
            <a:off x="1437805" y="1342880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/>
              <a:t>WHAT IS IT?</a:t>
            </a:r>
            <a:endParaRPr/>
          </a:p>
        </p:txBody>
      </p:sp>
      <p:sp>
        <p:nvSpPr>
          <p:cNvPr id="140" name="Google Shape;140;p2"/>
          <p:cNvSpPr txBox="1"/>
          <p:nvPr>
            <p:ph idx="3" type="body"/>
          </p:nvPr>
        </p:nvSpPr>
        <p:spPr>
          <a:xfrm>
            <a:off x="6323128" y="134288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/>
              <a:t>IN NUMBERS?</a:t>
            </a:r>
            <a:endParaRPr/>
          </a:p>
        </p:txBody>
      </p:sp>
      <p:sp>
        <p:nvSpPr>
          <p:cNvPr id="141" name="Google Shape;141;p2"/>
          <p:cNvSpPr txBox="1"/>
          <p:nvPr>
            <p:ph idx="4" type="body"/>
          </p:nvPr>
        </p:nvSpPr>
        <p:spPr>
          <a:xfrm>
            <a:off x="797875" y="2013243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0" i="0" lang="en-US" sz="2800"/>
              <a:t>A progressive, degenerative brain cell disease that affects memory and mental function</a:t>
            </a:r>
            <a:endParaRPr b="0" i="0" sz="2800" cap="small"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picture containing timeline&#10;&#10;Description automatically generated" id="142" name="Google Shape;142;p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7125" y="1931688"/>
            <a:ext cx="2908200" cy="26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 txBox="1"/>
          <p:nvPr/>
        </p:nvSpPr>
        <p:spPr>
          <a:xfrm>
            <a:off x="6391804" y="4594981"/>
            <a:ext cx="473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Pic Credit: Mayo Clinic Health System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1136575" y="5125814"/>
            <a:ext cx="9780321" cy="1632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3200" u="sng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ALZHEIMER’S ASSOCIATION REPORT:</a:t>
            </a:r>
            <a:r>
              <a:rPr b="1" lang="en-US" sz="3200" u="non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3200" u="non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EARLY DIAGNOSIS CAN SAVE $7 TRILLION IN COSTS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17"/>
          <p:cNvSpPr txBox="1"/>
          <p:nvPr/>
        </p:nvSpPr>
        <p:spPr>
          <a:xfrm>
            <a:off x="1370693" y="4511814"/>
            <a:ext cx="9440034" cy="11302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OPS LEVEL 2 HIGH LEVEL CAPABILITIES</a:t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17"/>
          <p:cNvSpPr txBox="1"/>
          <p:nvPr/>
        </p:nvSpPr>
        <p:spPr>
          <a:xfrm>
            <a:off x="908144" y="3694132"/>
            <a:ext cx="23854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CI/ CD</a:t>
            </a:r>
            <a:endParaRPr/>
          </a:p>
        </p:txBody>
      </p:sp>
      <p:sp>
        <p:nvSpPr>
          <p:cNvPr id="313" name="Google Shape;313;p17"/>
          <p:cNvSpPr txBox="1"/>
          <p:nvPr/>
        </p:nvSpPr>
        <p:spPr>
          <a:xfrm>
            <a:off x="3429498" y="3694132"/>
            <a:ext cx="26665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VERSIONING, GATING</a:t>
            </a:r>
            <a:endParaRPr/>
          </a:p>
        </p:txBody>
      </p:sp>
      <p:sp>
        <p:nvSpPr>
          <p:cNvPr id="314" name="Google Shape;314;p17"/>
          <p:cNvSpPr txBox="1"/>
          <p:nvPr/>
        </p:nvSpPr>
        <p:spPr>
          <a:xfrm>
            <a:off x="6180878" y="3694132"/>
            <a:ext cx="23854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MONITOR PIPELINE</a:t>
            </a:r>
            <a:endParaRPr/>
          </a:p>
        </p:txBody>
      </p:sp>
      <p:sp>
        <p:nvSpPr>
          <p:cNvPr id="315" name="Google Shape;315;p17"/>
          <p:cNvSpPr txBox="1"/>
          <p:nvPr/>
        </p:nvSpPr>
        <p:spPr>
          <a:xfrm>
            <a:off x="8886270" y="3694132"/>
            <a:ext cx="27410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MONITOR SKEW, DRIFT, ANOMALY</a:t>
            </a:r>
            <a:endParaRPr/>
          </a:p>
        </p:txBody>
      </p:sp>
      <p:pic>
        <p:nvPicPr>
          <p:cNvPr id="316" name="Google Shape;31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76647" y="1384234"/>
            <a:ext cx="2515305" cy="216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0019" y="1384234"/>
            <a:ext cx="2385497" cy="216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8956" y="1384233"/>
            <a:ext cx="2751922" cy="216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9">
            <a:alphaModFix/>
          </a:blip>
          <a:srcRect b="12395" l="0" r="0" t="0"/>
          <a:stretch/>
        </p:blipFill>
        <p:spPr>
          <a:xfrm>
            <a:off x="786475" y="1384225"/>
            <a:ext cx="2428875" cy="21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/>
        </p:nvSpPr>
        <p:spPr>
          <a:xfrm>
            <a:off x="1920241" y="5260788"/>
            <a:ext cx="8676222" cy="1066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OP LEVEL 2 – CI/CD</a:t>
            </a:r>
            <a:endParaRPr/>
          </a:p>
        </p:txBody>
      </p:sp>
      <p:pic>
        <p:nvPicPr>
          <p:cNvPr id="325" name="Google Shape;325;p18"/>
          <p:cNvPicPr preferRelativeResize="0"/>
          <p:nvPr/>
        </p:nvPicPr>
        <p:blipFill rotWithShape="1">
          <a:blip r:embed="rId4">
            <a:alphaModFix/>
          </a:blip>
          <a:srcRect b="6691" l="2749" r="13673" t="12689"/>
          <a:stretch/>
        </p:blipFill>
        <p:spPr>
          <a:xfrm>
            <a:off x="1212937" y="195375"/>
            <a:ext cx="9981025" cy="55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/>
          <p:nvPr/>
        </p:nvSpPr>
        <p:spPr>
          <a:xfrm>
            <a:off x="1828800" y="6098073"/>
            <a:ext cx="75082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OP LEVEL 2 – MODEL VERSIONING</a:t>
            </a:r>
            <a:endParaRPr/>
          </a:p>
        </p:txBody>
      </p:sp>
      <p:sp>
        <p:nvSpPr>
          <p:cNvPr id="331" name="Google Shape;331;p19"/>
          <p:cNvSpPr txBox="1"/>
          <p:nvPr/>
        </p:nvSpPr>
        <p:spPr>
          <a:xfrm>
            <a:off x="8650060" y="4157481"/>
            <a:ext cx="165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VERSIONED MODEL META DATA</a:t>
            </a:r>
            <a:endParaRPr/>
          </a:p>
        </p:txBody>
      </p:sp>
      <p:sp>
        <p:nvSpPr>
          <p:cNvPr id="332" name="Google Shape;332;p19"/>
          <p:cNvSpPr txBox="1"/>
          <p:nvPr/>
        </p:nvSpPr>
        <p:spPr>
          <a:xfrm>
            <a:off x="8578940" y="1407333"/>
            <a:ext cx="165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VERSIONED MODEL STORE</a:t>
            </a:r>
            <a:endParaRPr/>
          </a:p>
        </p:txBody>
      </p:sp>
      <p:pic>
        <p:nvPicPr>
          <p:cNvPr id="333" name="Google Shape;333;p19"/>
          <p:cNvPicPr preferRelativeResize="0"/>
          <p:nvPr/>
        </p:nvPicPr>
        <p:blipFill rotWithShape="1">
          <a:blip r:embed="rId3">
            <a:alphaModFix/>
          </a:blip>
          <a:srcRect b="49432" l="3127" r="32659" t="12959"/>
          <a:stretch/>
        </p:blipFill>
        <p:spPr>
          <a:xfrm>
            <a:off x="488325" y="3468438"/>
            <a:ext cx="7668849" cy="257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 rotWithShape="1">
          <a:blip r:embed="rId4">
            <a:alphaModFix/>
          </a:blip>
          <a:srcRect b="32194" l="3040" r="18188" t="12679"/>
          <a:stretch/>
        </p:blipFill>
        <p:spPr>
          <a:xfrm>
            <a:off x="488325" y="223325"/>
            <a:ext cx="7668849" cy="305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/>
        </p:nvSpPr>
        <p:spPr>
          <a:xfrm>
            <a:off x="2477770" y="5532968"/>
            <a:ext cx="750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OP LEVEL 2 – MODEL GATING</a:t>
            </a:r>
            <a:endParaRPr/>
          </a:p>
        </p:txBody>
      </p:sp>
      <p:pic>
        <p:nvPicPr>
          <p:cNvPr id="340" name="Google Shape;340;p20"/>
          <p:cNvPicPr preferRelativeResize="0"/>
          <p:nvPr/>
        </p:nvPicPr>
        <p:blipFill rotWithShape="1">
          <a:blip r:embed="rId3">
            <a:alphaModFix/>
          </a:blip>
          <a:srcRect b="9546" l="3456" r="4360" t="14810"/>
          <a:stretch/>
        </p:blipFill>
        <p:spPr>
          <a:xfrm>
            <a:off x="813287" y="478675"/>
            <a:ext cx="10565427" cy="497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/>
        </p:nvSpPr>
        <p:spPr>
          <a:xfrm>
            <a:off x="1757897" y="5095946"/>
            <a:ext cx="8676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OP LEVEL 2 – MONITOR DATA SKEW, DRIFT, ANOMALY DETECTION</a:t>
            </a:r>
            <a:endParaRPr/>
          </a:p>
        </p:txBody>
      </p:sp>
      <p:pic>
        <p:nvPicPr>
          <p:cNvPr id="346" name="Google Shape;346;p21"/>
          <p:cNvPicPr preferRelativeResize="0"/>
          <p:nvPr/>
        </p:nvPicPr>
        <p:blipFill rotWithShape="1">
          <a:blip r:embed="rId4">
            <a:alphaModFix/>
          </a:blip>
          <a:srcRect b="17090" l="2885" r="4030" t="14104"/>
          <a:stretch/>
        </p:blipFill>
        <p:spPr>
          <a:xfrm>
            <a:off x="644775" y="302850"/>
            <a:ext cx="11117373" cy="471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 OP LEVEL 2 – MONITOR PIPELINE</a:t>
            </a:r>
            <a:endParaRPr/>
          </a:p>
        </p:txBody>
      </p:sp>
      <p:pic>
        <p:nvPicPr>
          <p:cNvPr id="352" name="Google Shape;352;p22"/>
          <p:cNvPicPr preferRelativeResize="0"/>
          <p:nvPr/>
        </p:nvPicPr>
        <p:blipFill rotWithShape="1">
          <a:blip r:embed="rId4">
            <a:alphaModFix/>
          </a:blip>
          <a:srcRect b="37517" l="3022" r="3406" t="12959"/>
          <a:stretch/>
        </p:blipFill>
        <p:spPr>
          <a:xfrm>
            <a:off x="501100" y="1035550"/>
            <a:ext cx="11176003" cy="33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357" name="Google Shape;357;p23"/>
          <p:cNvPicPr preferRelativeResize="0"/>
          <p:nvPr/>
        </p:nvPicPr>
        <p:blipFill rotWithShape="1">
          <a:blip r:embed="rId3">
            <a:alphaModFix/>
          </a:blip>
          <a:srcRect b="1" l="0" r="1" t="18748"/>
          <a:stretch/>
        </p:blipFill>
        <p:spPr>
          <a:xfrm>
            <a:off x="4478800" y="2014945"/>
            <a:ext cx="3517120" cy="282196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/>
        </p:nvSpPr>
        <p:spPr>
          <a:xfrm>
            <a:off x="8239225" y="5251836"/>
            <a:ext cx="346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GCP AI PLATFORM SUPPORT</a:t>
            </a:r>
            <a:endParaRPr/>
          </a:p>
        </p:txBody>
      </p:sp>
      <p:sp>
        <p:nvSpPr>
          <p:cNvPr id="359" name="Google Shape;359;p23"/>
          <p:cNvSpPr txBox="1"/>
          <p:nvPr/>
        </p:nvSpPr>
        <p:spPr>
          <a:xfrm>
            <a:off x="4478799" y="5251836"/>
            <a:ext cx="255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KUBEFLOW PIPELINES</a:t>
            </a:r>
            <a:endParaRPr/>
          </a:p>
        </p:txBody>
      </p:sp>
      <p:sp>
        <p:nvSpPr>
          <p:cNvPr id="360" name="Google Shape;360;p23"/>
          <p:cNvSpPr txBox="1"/>
          <p:nvPr/>
        </p:nvSpPr>
        <p:spPr>
          <a:xfrm>
            <a:off x="840133" y="5251861"/>
            <a:ext cx="29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TFX FLOW</a:t>
            </a:r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546380" y="5875348"/>
            <a:ext cx="750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 LINK – TFX, KUBEFLOW, GCP</a:t>
            </a:r>
            <a:endParaRPr/>
          </a:p>
        </p:txBody>
      </p:sp>
      <p:pic>
        <p:nvPicPr>
          <p:cNvPr id="362" name="Google Shape;3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224" y="2014951"/>
            <a:ext cx="3252613" cy="282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3"/>
          <p:cNvPicPr preferRelativeResize="0"/>
          <p:nvPr/>
        </p:nvPicPr>
        <p:blipFill rotWithShape="1">
          <a:blip r:embed="rId5">
            <a:alphaModFix/>
          </a:blip>
          <a:srcRect b="0" l="0" r="58987" t="0"/>
          <a:stretch/>
        </p:blipFill>
        <p:spPr>
          <a:xfrm>
            <a:off x="840125" y="2004325"/>
            <a:ext cx="3354173" cy="28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/>
        </p:nvSpPr>
        <p:spPr>
          <a:xfrm>
            <a:off x="995507" y="5123667"/>
            <a:ext cx="10200986" cy="1066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FLASK WEB APP HOSTED </a:t>
            </a: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GCP </a:t>
            </a:r>
            <a:r>
              <a:rPr b="1" lang="en-US" sz="3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APP ENGINE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MAKES GOOGLE API  CALLS TO LATEST DEPLOYED MODEL ON GCP</a:t>
            </a:r>
            <a:endParaRPr b="1" sz="32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3545125" y="6190475"/>
            <a:ext cx="52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DEMO LINK – FLASK APP ENGINE</a:t>
            </a:r>
            <a:endParaRPr/>
          </a:p>
        </p:txBody>
      </p:sp>
      <p:pic>
        <p:nvPicPr>
          <p:cNvPr id="370" name="Google Shape;37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37" y="195262"/>
            <a:ext cx="11896725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/>
        </p:nvSpPr>
        <p:spPr>
          <a:xfrm>
            <a:off x="8119869" y="643466"/>
            <a:ext cx="3143875" cy="5571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PICTURE</a:t>
            </a: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25"/>
          <p:cNvSpPr/>
          <p:nvPr/>
        </p:nvSpPr>
        <p:spPr>
          <a:xfrm rot="-54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282D34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78" name="Google Shape;378;p25"/>
          <p:cNvCxnSpPr/>
          <p:nvPr/>
        </p:nvCxnSpPr>
        <p:spPr>
          <a:xfrm rot="5400000">
            <a:off x="4150420" y="3429000"/>
            <a:ext cx="6858000" cy="0"/>
          </a:xfrm>
          <a:prstGeom prst="straightConnector1">
            <a:avLst/>
          </a:prstGeom>
          <a:solidFill>
            <a:srgbClr val="FFFFFF"/>
          </a:solidFill>
          <a:ln cap="flat" cmpd="sng" w="38100">
            <a:solidFill>
              <a:srgbClr val="363D4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79" name="Google Shape;379;p25"/>
          <p:cNvGrpSpPr/>
          <p:nvPr/>
        </p:nvGrpSpPr>
        <p:grpSpPr>
          <a:xfrm>
            <a:off x="643467" y="645779"/>
            <a:ext cx="6243991" cy="5566440"/>
            <a:chOff x="0" y="2312"/>
            <a:chExt cx="6243991" cy="5566440"/>
          </a:xfrm>
        </p:grpSpPr>
        <p:sp>
          <p:nvSpPr>
            <p:cNvPr id="380" name="Google Shape;380;p25"/>
            <p:cNvSpPr/>
            <p:nvPr/>
          </p:nvSpPr>
          <p:spPr>
            <a:xfrm>
              <a:off x="0" y="2312"/>
              <a:ext cx="6243991" cy="117188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354494" y="265985"/>
              <a:ext cx="644535" cy="64453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1353523" y="2312"/>
              <a:ext cx="4890468" cy="1171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5"/>
            <p:cNvSpPr txBox="1"/>
            <p:nvPr/>
          </p:nvSpPr>
          <p:spPr>
            <a:xfrm>
              <a:off x="1353523" y="2312"/>
              <a:ext cx="4890468" cy="1171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000" lIns="124000" spcFirstLastPara="1" rIns="124000" wrap="square" tIns="12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b="1"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CI/CD PIPELINE VIA GITHUB, TFX, KUBEFLOW INTEGRATION</a:t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0" y="1467164"/>
              <a:ext cx="6243991" cy="117188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354494" y="1730838"/>
              <a:ext cx="644535" cy="64453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1353523" y="1467164"/>
              <a:ext cx="4890468" cy="1171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5"/>
            <p:cNvSpPr txBox="1"/>
            <p:nvPr/>
          </p:nvSpPr>
          <p:spPr>
            <a:xfrm>
              <a:off x="1353523" y="1467164"/>
              <a:ext cx="4890468" cy="1171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000" lIns="124000" spcFirstLastPara="1" rIns="124000" wrap="square" tIns="12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b="1"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 VERSIONING, MODEL GATING, MONITOR PIPELINE, MONITOR SKEW, DRIFT, ANOMALY VIA GOOGLE AI PLATFORM</a:t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0" y="2932017"/>
              <a:ext cx="6243991" cy="117188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354494" y="3195691"/>
              <a:ext cx="644535" cy="64453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1353523" y="2932017"/>
              <a:ext cx="4890468" cy="1171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5"/>
            <p:cNvSpPr txBox="1"/>
            <p:nvPr/>
          </p:nvSpPr>
          <p:spPr>
            <a:xfrm>
              <a:off x="1353523" y="2932017"/>
              <a:ext cx="4890468" cy="1171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000" lIns="124000" spcFirstLastPara="1" rIns="124000" wrap="square" tIns="12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b="1"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REAL TIME PREDICTION VIA TENSORFLOW SERVING, GOOGLE API &amp; FLASK WEB APPLICATION</a:t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0" y="4396870"/>
              <a:ext cx="6243991" cy="117188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354494" y="4660544"/>
              <a:ext cx="644535" cy="64453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1353523" y="4396870"/>
              <a:ext cx="4890468" cy="1171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5"/>
            <p:cNvSpPr txBox="1"/>
            <p:nvPr/>
          </p:nvSpPr>
          <p:spPr>
            <a:xfrm>
              <a:off x="1353523" y="4396870"/>
              <a:ext cx="4890468" cy="1171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4000" lIns="124000" spcFirstLastPara="1" rIns="124000" wrap="square" tIns="12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b="1"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HOSTED ON GCP APP ENGINE</a:t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/>
        </p:nvSpPr>
        <p:spPr>
          <a:xfrm>
            <a:off x="1190625" y="5019675"/>
            <a:ext cx="9239250" cy="10462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EARLY, ACCURATE DETECTION CRUCIAL TO MANAGE DISEASE</a:t>
            </a:r>
            <a:endParaRPr/>
          </a:p>
        </p:txBody>
      </p:sp>
      <p:pic>
        <p:nvPicPr>
          <p:cNvPr descr="Diagram&#10;&#10;Description automatically generated" id="401" name="Google Shape;401;p26"/>
          <p:cNvPicPr preferRelativeResize="0"/>
          <p:nvPr/>
        </p:nvPicPr>
        <p:blipFill rotWithShape="1">
          <a:blip r:embed="rId4">
            <a:alphaModFix/>
          </a:blip>
          <a:srcRect b="0" l="0" r="0" t="3298"/>
          <a:stretch/>
        </p:blipFill>
        <p:spPr>
          <a:xfrm>
            <a:off x="20" y="10"/>
            <a:ext cx="12191980" cy="427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6"/>
          <p:cNvSpPr txBox="1"/>
          <p:nvPr/>
        </p:nvSpPr>
        <p:spPr>
          <a:xfrm>
            <a:off x="1753653" y="4293062"/>
            <a:ext cx="8676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Pic Credits: Alzheimers Research UK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type="title"/>
          </p:nvPr>
        </p:nvSpPr>
        <p:spPr>
          <a:xfrm>
            <a:off x="995507" y="4596319"/>
            <a:ext cx="10200986" cy="1066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/>
              <a:t>TRADITIONAL METHODS OF EARLY ALZHEIMER’S DETECTION</a:t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&#10;&#10;Description automatically generated" id="151" name="Google Shape;15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188" y="640079"/>
            <a:ext cx="4699387" cy="3155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52" name="Google Shape;15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8317" y="800447"/>
            <a:ext cx="5213603" cy="28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/>
        </p:nvSpPr>
        <p:spPr>
          <a:xfrm>
            <a:off x="823593" y="3885317"/>
            <a:ext cx="5000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NEUROADIOLOGISTS MONITORING LESIONS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6358511" y="3881075"/>
            <a:ext cx="5000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LINGUISTIC COGNITIVE NORMALCY TESTS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1757889" y="4998986"/>
            <a:ext cx="8676222" cy="1066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/>
              <a:t>SELF SUPERVISED CONTRASTIVE LEARNING VIA SIMCLR</a:t>
            </a:r>
            <a:endParaRPr/>
          </a:p>
        </p:txBody>
      </p:sp>
      <p:pic>
        <p:nvPicPr>
          <p:cNvPr id="160" name="Google Shape;160;p4"/>
          <p:cNvPicPr preferRelativeResize="0"/>
          <p:nvPr/>
        </p:nvPicPr>
        <p:blipFill rotWithShape="1">
          <a:blip r:embed="rId4">
            <a:alphaModFix/>
          </a:blip>
          <a:srcRect b="26970" l="0" r="0" t="0"/>
          <a:stretch/>
        </p:blipFill>
        <p:spPr>
          <a:xfrm>
            <a:off x="20" y="10"/>
            <a:ext cx="12191980" cy="427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47851"/>
            <a:ext cx="1036320" cy="97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83280" y="1258571"/>
            <a:ext cx="1036320" cy="97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83280" y="2527292"/>
            <a:ext cx="1036320" cy="97663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3109160" y="4381251"/>
            <a:ext cx="6352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Pic Credits: The illustrated SimCLR framework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1619567" y="5323633"/>
            <a:ext cx="8676222" cy="1159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/>
              <a:t>SEMI SUPERVISED LEARNING USING SIMCLRV2</a:t>
            </a:r>
            <a:endParaRPr/>
          </a:p>
        </p:txBody>
      </p:sp>
      <p:pic>
        <p:nvPicPr>
          <p:cNvPr descr="Diagram&#10;&#10;Description automatically generated" id="170" name="Google Shape;17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85869"/>
            <a:ext cx="12192000" cy="4173480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5"/>
          <p:cNvSpPr txBox="1"/>
          <p:nvPr/>
        </p:nvSpPr>
        <p:spPr>
          <a:xfrm>
            <a:off x="2209800" y="4894908"/>
            <a:ext cx="71840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Pic Credits: Distilling visual priors from self supervised learning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589280" y="4226560"/>
            <a:ext cx="3434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SELF SUPERVISED SIMCLR</a:t>
            </a:r>
            <a:endParaRPr/>
          </a:p>
        </p:txBody>
      </p:sp>
      <p:sp>
        <p:nvSpPr>
          <p:cNvPr id="173" name="Google Shape;173;p5"/>
          <p:cNvSpPr txBox="1"/>
          <p:nvPr/>
        </p:nvSpPr>
        <p:spPr>
          <a:xfrm>
            <a:off x="5222240" y="4196448"/>
            <a:ext cx="6258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SEMI SUPERVISED TUNING FOLLOWED BY KNOWLEDGE DISTILLATION FROM TEACHER TO STUDENT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>
            <p:ph type="title"/>
          </p:nvPr>
        </p:nvSpPr>
        <p:spPr>
          <a:xfrm>
            <a:off x="561100" y="4380075"/>
            <a:ext cx="6717900" cy="16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2600" u="sng">
                <a:solidFill>
                  <a:schemeClr val="hlink"/>
                </a:solidFill>
                <a:hlinkClick r:id="rId4"/>
              </a:rPr>
              <a:t>KAGGLE DATASET</a:t>
            </a:r>
            <a:r>
              <a:rPr b="1" lang="en-US" sz="2600"/>
              <a:t> </a:t>
            </a:r>
            <a:endParaRPr b="1"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2600"/>
              <a:t>FOUR DIFFERENT STAGES OF ALZHEIMER’S</a:t>
            </a:r>
            <a:endParaRPr b="1"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t/>
            </a:r>
            <a:endParaRPr b="1"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sz="2600"/>
              <a:t>Training: 5121, Testing: 1279</a:t>
            </a:r>
            <a:endParaRPr b="1" sz="2600"/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769" y="489800"/>
            <a:ext cx="10916400" cy="3193200"/>
          </a:xfrm>
          <a:prstGeom prst="roundRect">
            <a:avLst>
              <a:gd fmla="val 3517" name="adj"/>
            </a:avLst>
          </a:prstGeom>
          <a:noFill/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625" y="4035125"/>
            <a:ext cx="3831551" cy="236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2275" y="538675"/>
            <a:ext cx="5110876" cy="43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>
            <p:ph type="title"/>
          </p:nvPr>
        </p:nvSpPr>
        <p:spPr>
          <a:xfrm>
            <a:off x="658761" y="4886325"/>
            <a:ext cx="10874477" cy="1256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u="sng">
                <a:solidFill>
                  <a:schemeClr val="hlink"/>
                </a:solidFill>
                <a:hlinkClick r:id="rId4"/>
              </a:rPr>
              <a:t>PRETRAINED MODEL</a:t>
            </a:r>
            <a:r>
              <a:rPr b="1" lang="en-US"/>
              <a:t> – FINE TUNED SIMCLR MODEL R50_1X_SK0 TRAINED ON 100% IMAGENET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322" y="626427"/>
            <a:ext cx="3373121" cy="182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2572" y="626427"/>
            <a:ext cx="3373120" cy="182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5821" y="626427"/>
            <a:ext cx="4080099" cy="182793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>
            <p:ph type="title"/>
          </p:nvPr>
        </p:nvSpPr>
        <p:spPr>
          <a:xfrm>
            <a:off x="485997" y="4805106"/>
            <a:ext cx="10874477" cy="11356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/>
              <a:t>METHODOLOGY – COMPARE AND CONTRAST RESULTS FOR EXPERIMENTS 1- 3, PICK BEST MODEL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58361" y="3386155"/>
            <a:ext cx="34340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SIMCLR RESNET50 ON 1% IMAGENET, FINE TUNE ON ALZHEIMER’S IMAGES </a:t>
            </a:r>
            <a:endParaRPr/>
          </a:p>
        </p:txBody>
      </p:sp>
      <p:sp>
        <p:nvSpPr>
          <p:cNvPr id="196" name="Google Shape;196;p8"/>
          <p:cNvSpPr txBox="1"/>
          <p:nvPr/>
        </p:nvSpPr>
        <p:spPr>
          <a:xfrm>
            <a:off x="4011612" y="3313478"/>
            <a:ext cx="34340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PRE-TRAINED SIMCLR ON 100% IMAGENET, FINE TUNE ON ALZHEIMER’S IMAGES</a:t>
            </a:r>
            <a:endParaRPr/>
          </a:p>
        </p:txBody>
      </p:sp>
      <p:sp>
        <p:nvSpPr>
          <p:cNvPr id="197" name="Google Shape;197;p8"/>
          <p:cNvSpPr txBox="1"/>
          <p:nvPr/>
        </p:nvSpPr>
        <p:spPr>
          <a:xfrm>
            <a:off x="7725821" y="3313478"/>
            <a:ext cx="343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PRE-TRAINED SIMCLR ON 100% IMAGENET, PERFORM KNOWLEDGE DISTILLATION USING ALZHEIMER’S IMAGES</a:t>
            </a:r>
            <a:endParaRPr/>
          </a:p>
        </p:txBody>
      </p:sp>
      <p:sp>
        <p:nvSpPr>
          <p:cNvPr id="198" name="Google Shape;198;p8"/>
          <p:cNvSpPr txBox="1"/>
          <p:nvPr/>
        </p:nvSpPr>
        <p:spPr>
          <a:xfrm>
            <a:off x="1016000" y="2771929"/>
            <a:ext cx="1889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 1</a:t>
            </a:r>
            <a:endParaRPr/>
          </a:p>
        </p:txBody>
      </p:sp>
      <p:sp>
        <p:nvSpPr>
          <p:cNvPr id="199" name="Google Shape;199;p8"/>
          <p:cNvSpPr txBox="1"/>
          <p:nvPr/>
        </p:nvSpPr>
        <p:spPr>
          <a:xfrm>
            <a:off x="4527138" y="2778760"/>
            <a:ext cx="1889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 2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8605520" y="2771929"/>
            <a:ext cx="1889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 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38d20625f_0_0"/>
          <p:cNvSpPr txBox="1"/>
          <p:nvPr>
            <p:ph type="title"/>
          </p:nvPr>
        </p:nvSpPr>
        <p:spPr>
          <a:xfrm>
            <a:off x="855525" y="1496750"/>
            <a:ext cx="5044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5454"/>
              <a:buFont typeface="Century Gothic"/>
              <a:buNone/>
            </a:pPr>
            <a:r>
              <a:rPr b="1" lang="en-US" sz="2200"/>
              <a:t>Model Configuration</a:t>
            </a:r>
            <a:endParaRPr sz="2200"/>
          </a:p>
        </p:txBody>
      </p:sp>
      <p:graphicFrame>
        <p:nvGraphicFramePr>
          <p:cNvPr id="206" name="Google Shape;206;g1038d20625f_0_0"/>
          <p:cNvGraphicFramePr/>
          <p:nvPr/>
        </p:nvGraphicFramePr>
        <p:xfrm>
          <a:off x="986800" y="20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{BB01FE8B-020A-48A6-BADE-87BFB35FBE41}</a:tableStyleId>
              </a:tblPr>
              <a:tblGrid>
                <a:gridCol w="2278200"/>
                <a:gridCol w="2397800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Optimizer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RMSProp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Adam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LARS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Loss Function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Cross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Activation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Softmax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Learning Rate Scheduler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Exponential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D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ecay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Cosine Decay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Step Decay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Early Stopping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Batch Size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16, 32, 64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7" name="Google Shape;207;g1038d20625f_0_0"/>
          <p:cNvSpPr txBox="1"/>
          <p:nvPr>
            <p:ph type="title"/>
          </p:nvPr>
        </p:nvSpPr>
        <p:spPr>
          <a:xfrm>
            <a:off x="6181563" y="1496738"/>
            <a:ext cx="5044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5454"/>
              <a:buFont typeface="Century Gothic"/>
              <a:buNone/>
            </a:pPr>
            <a:r>
              <a:rPr b="1" lang="en-US" sz="2200"/>
              <a:t>Evaluation Metric</a:t>
            </a:r>
            <a:endParaRPr sz="2200"/>
          </a:p>
        </p:txBody>
      </p:sp>
      <p:graphicFrame>
        <p:nvGraphicFramePr>
          <p:cNvPr id="208" name="Google Shape;208;g1038d20625f_0_0"/>
          <p:cNvGraphicFramePr/>
          <p:nvPr/>
        </p:nvGraphicFramePr>
        <p:xfrm>
          <a:off x="5968813" y="1945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{BB01FE8B-020A-48A6-BADE-87BFB35FBE41}</a:tableStyleId>
              </a:tblPr>
              <a:tblGrid>
                <a:gridCol w="2371100"/>
                <a:gridCol w="30986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Accuracy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Sample matching exactly as the ground truth. </a:t>
                      </a:r>
                      <a:r>
                        <a:rPr lang="en-US" sz="11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Best value at 1 and worst score at 0.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F1-Score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 harmonic mean of the precision and recall. Best value at 1 and worst score at 0.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88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Precision-Recall Curve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Import to consider for an imbalance dataset</a:t>
                      </a:r>
                      <a:endParaRPr sz="11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529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-US" sz="11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precision = low false positive rate</a:t>
                      </a:r>
                      <a:endParaRPr sz="11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529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-US" sz="11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recall =  low false negative rate</a:t>
                      </a:r>
                      <a:endParaRPr sz="11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529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-US" sz="11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scores for both means model returns accurate results and a majority of all positive results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70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AUC-ROC Curve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Ideal point at the top left corner of the plot</a:t>
                      </a:r>
                      <a:endParaRPr sz="11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529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-US" sz="11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 false positive rate of zero, and a true positive rate of one</a:t>
                      </a:r>
                      <a:endParaRPr sz="11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area under the curve (AUC) shows how well the model is capable of distinguishing between classes</a:t>
                      </a:r>
                      <a:endParaRPr sz="11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2020-12-02T11:19:34Z</dcterms:created>
  <dc:creator>Abhishek Bais</dc:creator>
</cp:coreProperties>
</file>